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350" r:id="rId2"/>
    <p:sldId id="256" r:id="rId3"/>
    <p:sldId id="257" r:id="rId4"/>
    <p:sldId id="263" r:id="rId5"/>
    <p:sldId id="343" r:id="rId6"/>
    <p:sldId id="351" r:id="rId7"/>
    <p:sldId id="259" r:id="rId8"/>
    <p:sldId id="264" r:id="rId9"/>
    <p:sldId id="344" r:id="rId10"/>
    <p:sldId id="341" r:id="rId11"/>
    <p:sldId id="262" r:id="rId12"/>
    <p:sldId id="265" r:id="rId13"/>
    <p:sldId id="266" r:id="rId14"/>
    <p:sldId id="269" r:id="rId15"/>
    <p:sldId id="267" r:id="rId16"/>
    <p:sldId id="268" r:id="rId17"/>
    <p:sldId id="270" r:id="rId18"/>
    <p:sldId id="349" r:id="rId19"/>
    <p:sldId id="284" r:id="rId20"/>
    <p:sldId id="286" r:id="rId21"/>
    <p:sldId id="298" r:id="rId22"/>
    <p:sldId id="354" r:id="rId23"/>
    <p:sldId id="297" r:id="rId24"/>
    <p:sldId id="352" r:id="rId25"/>
    <p:sldId id="353" r:id="rId26"/>
    <p:sldId id="275" r:id="rId27"/>
    <p:sldId id="276" r:id="rId28"/>
    <p:sldId id="355" r:id="rId29"/>
    <p:sldId id="345" r:id="rId30"/>
    <p:sldId id="271" r:id="rId31"/>
    <p:sldId id="273" r:id="rId32"/>
    <p:sldId id="277" r:id="rId33"/>
    <p:sldId id="356" r:id="rId34"/>
    <p:sldId id="357" r:id="rId35"/>
    <p:sldId id="303" r:id="rId36"/>
    <p:sldId id="304" r:id="rId37"/>
    <p:sldId id="306" r:id="rId38"/>
    <p:sldId id="305" r:id="rId39"/>
    <p:sldId id="342" r:id="rId40"/>
    <p:sldId id="278" r:id="rId41"/>
    <p:sldId id="282" r:id="rId42"/>
    <p:sldId id="272" r:id="rId43"/>
    <p:sldId id="307" r:id="rId44"/>
    <p:sldId id="309" r:id="rId45"/>
    <p:sldId id="310" r:id="rId46"/>
    <p:sldId id="312" r:id="rId47"/>
    <p:sldId id="313" r:id="rId48"/>
    <p:sldId id="314" r:id="rId49"/>
    <p:sldId id="315" r:id="rId50"/>
    <p:sldId id="316" r:id="rId51"/>
    <p:sldId id="317" r:id="rId52"/>
    <p:sldId id="326" r:id="rId53"/>
    <p:sldId id="327" r:id="rId54"/>
    <p:sldId id="359" r:id="rId55"/>
    <p:sldId id="360" r:id="rId56"/>
    <p:sldId id="361" r:id="rId57"/>
    <p:sldId id="362" r:id="rId58"/>
    <p:sldId id="363" r:id="rId59"/>
    <p:sldId id="358" r:id="rId60"/>
    <p:sldId id="335" r:id="rId61"/>
    <p:sldId id="279" r:id="rId62"/>
    <p:sldId id="339" r:id="rId63"/>
    <p:sldId id="302" r:id="rId64"/>
    <p:sldId id="348" r:id="rId65"/>
    <p:sldId id="340" r:id="rId66"/>
    <p:sldId id="280" r:id="rId67"/>
    <p:sldId id="346" r:id="rId68"/>
    <p:sldId id="336" r:id="rId69"/>
    <p:sldId id="283" r:id="rId70"/>
    <p:sldId id="29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282"/>
    <a:srgbClr val="68BABC"/>
    <a:srgbClr val="040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21"/>
    <p:restoredTop sz="97391"/>
  </p:normalViewPr>
  <p:slideViewPr>
    <p:cSldViewPr snapToGrid="0" snapToObjects="1">
      <p:cViewPr>
        <p:scale>
          <a:sx n="126" d="100"/>
          <a:sy n="126" d="100"/>
        </p:scale>
        <p:origin x="936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F5170-31E1-9941-B759-7113DA060E2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3B21E-7500-F243-A508-4C47D2AF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mstrade.sipri.org/armstrade/page/toplist.php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5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8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8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5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0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2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65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97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58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d3-graph </a:t>
            </a:r>
            <a:r>
              <a:rPr lang="en-AU" dirty="0" err="1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Very</a:t>
            </a:r>
            <a:r>
              <a:rPr lang="en-AU" baseline="0" dirty="0"/>
              <a:t> simple dataset, </a:t>
            </a:r>
          </a:p>
          <a:p>
            <a:endParaRPr lang="en-AU" baseline="0" dirty="0"/>
          </a:p>
          <a:p>
            <a:r>
              <a:rPr lang="en-AU" baseline="0" dirty="0"/>
              <a:t>-&gt; What would you do ?</a:t>
            </a:r>
          </a:p>
          <a:p>
            <a:endParaRPr lang="en-AU" baseline="0" dirty="0"/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r>
              <a:rPr lang="en-AU" dirty="0">
                <a:sym typeface="Wingdings"/>
              </a:rPr>
              <a:t>Demo first part of the website</a:t>
            </a:r>
          </a:p>
          <a:p>
            <a:pPr marL="171450" indent="-171450">
              <a:buFont typeface="Wingdings" charset="2"/>
              <a:buChar char="à"/>
            </a:pP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+ WEBSITE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r>
              <a:rPr lang="en-AU" dirty="0">
                <a:sym typeface="Wingdings"/>
              </a:rPr>
              <a:t>Demo first part of the website</a:t>
            </a:r>
          </a:p>
          <a:p>
            <a:pPr marL="171450" indent="-171450">
              <a:buFont typeface="Wingdings" charset="2"/>
              <a:buChar char="à"/>
            </a:pP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41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+ WEBSITE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9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9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4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2E79-D1E5-E645-A33C-56FC363DE5B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xeno.graphic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twitter.com/coulmont/status/1334100923992453121?lang=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7/3/29/declutter-this-graph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storytellingwithdata.com/abou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edora.com/2011/01/2011-state-of-the-union-visualizations.html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caveats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wrapper.de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3-graph-gallery.com/" TargetMode="Externa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mailto:Yan.holtz.data@gmail.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timeline&#10;&#10;Description automatically generated with medium confidence">
            <a:extLst>
              <a:ext uri="{FF2B5EF4-FFF2-40B4-BE49-F238E27FC236}">
                <a16:creationId xmlns:a16="http://schemas.microsoft.com/office/drawing/2014/main" id="{2965515D-6319-3A4A-91F1-9D013615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60" y="0"/>
            <a:ext cx="521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6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ig cat, mammal, lion&#10;&#10;Description automatically generated">
            <a:extLst>
              <a:ext uri="{FF2B5EF4-FFF2-40B4-BE49-F238E27FC236}">
                <a16:creationId xmlns:a16="http://schemas.microsoft.com/office/drawing/2014/main" id="{D7AA2AB8-002E-D246-B3B1-F6599FAF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64" y="643467"/>
            <a:ext cx="3704758" cy="5571066"/>
          </a:xfrm>
          <a:prstGeom prst="rect">
            <a:avLst/>
          </a:prstGeom>
        </p:spPr>
      </p:pic>
      <p:pic>
        <p:nvPicPr>
          <p:cNvPr id="5" name="Picture 4" descr="A picture containing mammal, grass, outdoor, lion&#10;&#10;Description automatically generated">
            <a:extLst>
              <a:ext uri="{FF2B5EF4-FFF2-40B4-BE49-F238E27FC236}">
                <a16:creationId xmlns:a16="http://schemas.microsoft.com/office/drawing/2014/main" id="{8EE9552E-5E1E-5D44-A32D-308A19FF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63" y="676124"/>
            <a:ext cx="4178299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446A1-CDF4-784C-8956-BF5785DD29C1}"/>
              </a:ext>
            </a:extLst>
          </p:cNvPr>
          <p:cNvSpPr txBox="1"/>
          <p:nvPr/>
        </p:nvSpPr>
        <p:spPr>
          <a:xfrm>
            <a:off x="2531327" y="6367346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Scatterplot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E6470-915A-A34B-B664-F93FC9187DB3}"/>
              </a:ext>
            </a:extLst>
          </p:cNvPr>
          <p:cNvSpPr txBox="1"/>
          <p:nvPr/>
        </p:nvSpPr>
        <p:spPr>
          <a:xfrm>
            <a:off x="8324186" y="6368687"/>
            <a:ext cx="18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2d density chart</a:t>
            </a:r>
          </a:p>
        </p:txBody>
      </p:sp>
    </p:spTree>
    <p:extLst>
      <p:ext uri="{BB962C8B-B14F-4D97-AF65-F5344CB8AC3E}">
        <p14:creationId xmlns:p14="http://schemas.microsoft.com/office/powerpoint/2010/main" val="126908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 sells more weapons ?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66119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38648-A28A-304C-8C9E-859C4E9B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67" y="0"/>
            <a:ext cx="7351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08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66206" y="1517782"/>
            <a:ext cx="8529036" cy="393279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3371" y="240632"/>
            <a:ext cx="5072187" cy="99029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>
                <a:solidFill>
                  <a:srgbClr val="FF0000"/>
                </a:solidFill>
              </a:rPr>
              <a:t>1 categorical </a:t>
            </a:r>
            <a:r>
              <a:rPr lang="en-AU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numerical variable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observation per group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116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65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96" y="2306904"/>
            <a:ext cx="7668925" cy="109086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61061" y="4143328"/>
            <a:ext cx="614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"/>
              </a:rPr>
              <a:t>Choosing</a:t>
            </a:r>
            <a:r>
              <a:rPr lang="fr-FR" sz="2400" dirty="0">
                <a:latin typeface=""/>
              </a:rPr>
              <a:t> the right chart for </a:t>
            </a:r>
            <a:r>
              <a:rPr lang="fr-FR" sz="2400" dirty="0" err="1">
                <a:latin typeface=""/>
              </a:rPr>
              <a:t>your</a:t>
            </a:r>
            <a:r>
              <a:rPr lang="fr-FR" sz="2400" dirty="0">
                <a:latin typeface=""/>
              </a:rPr>
              <a:t>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43926" y="6481984"/>
            <a:ext cx="390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Belgium &amp; Remote | September 2021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6193" y="0"/>
            <a:ext cx="443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"/>
              </a:rPr>
              <a:t>A project by Yan Holtz and Conor Healy</a:t>
            </a:r>
          </a:p>
        </p:txBody>
      </p:sp>
    </p:spTree>
    <p:extLst>
      <p:ext uri="{BB962C8B-B14F-4D97-AF65-F5344CB8AC3E}">
        <p14:creationId xmlns:p14="http://schemas.microsoft.com/office/powerpoint/2010/main" val="37996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>
                <a:solidFill>
                  <a:srgbClr val="FF0000"/>
                </a:solidFill>
              </a:rPr>
              <a:t>1 categorical </a:t>
            </a:r>
            <a:r>
              <a:rPr lang="en-AU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numeric variable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>
                <a:solidFill>
                  <a:srgbClr val="FF0000"/>
                </a:solidFill>
              </a:rPr>
              <a:t>Several</a:t>
            </a:r>
            <a:r>
              <a:rPr lang="en-AU" dirty="0">
                <a:solidFill>
                  <a:srgbClr val="FF0000"/>
                </a:solidFill>
              </a:rPr>
              <a:t> observations per group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95" y="1064474"/>
            <a:ext cx="7216002" cy="52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47" y="820075"/>
            <a:ext cx="6964836" cy="494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62" y="561045"/>
            <a:ext cx="7136552" cy="55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49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220" y="727821"/>
            <a:ext cx="7242329" cy="521815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42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So</a:t>
            </a:r>
            <a:r>
              <a:rPr lang="mr-IN" sz="2400" dirty="0">
                <a:solidFill>
                  <a:srgbClr val="414282"/>
                </a:solidFill>
              </a:rPr>
              <a:t>…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5834" y="2695903"/>
            <a:ext cx="928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2800" dirty="0"/>
              <a:t>Knowing the </a:t>
            </a:r>
            <a:r>
              <a:rPr lang="en-AU" sz="2800" b="1" dirty="0">
                <a:solidFill>
                  <a:srgbClr val="68BABC"/>
                </a:solidFill>
              </a:rPr>
              <a:t>possibilities</a:t>
            </a:r>
            <a:r>
              <a:rPr lang="en-AU" sz="2800" dirty="0"/>
              <a:t> is the </a:t>
            </a:r>
            <a:r>
              <a:rPr lang="en-AU" sz="2800" b="1" dirty="0">
                <a:solidFill>
                  <a:srgbClr val="68BABC"/>
                </a:solidFill>
              </a:rPr>
              <a:t>first step </a:t>
            </a:r>
            <a:r>
              <a:rPr lang="en-AU" sz="2800" dirty="0"/>
              <a:t>in chart choice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/>
              <a:t>Not easy to know </a:t>
            </a:r>
            <a:r>
              <a:rPr lang="en-AU" sz="2800" b="1" dirty="0">
                <a:solidFill>
                  <a:srgbClr val="68BABC"/>
                </a:solidFill>
              </a:rPr>
              <a:t>all</a:t>
            </a:r>
            <a:r>
              <a:rPr lang="en-AU" sz="2800" dirty="0"/>
              <a:t> the </a:t>
            </a:r>
            <a:r>
              <a:rPr lang="en-AU" sz="2800" b="1" dirty="0">
                <a:solidFill>
                  <a:srgbClr val="68BABC"/>
                </a:solidFill>
              </a:rPr>
              <a:t>chart types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/>
              <a:t>Hard to figure out options </a:t>
            </a:r>
            <a:r>
              <a:rPr lang="en-AU" sz="2800" b="1" dirty="0">
                <a:solidFill>
                  <a:srgbClr val="68BABC"/>
                </a:solidFill>
              </a:rPr>
              <a:t>from a dataset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071644" y="5945988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Let’s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build</a:t>
            </a:r>
            <a:r>
              <a:rPr lang="fr-FR" sz="2400" dirty="0">
                <a:solidFill>
                  <a:srgbClr val="414282"/>
                </a:solidFill>
              </a:rPr>
              <a:t> a </a:t>
            </a:r>
            <a:r>
              <a:rPr lang="fr-FR" sz="2400" dirty="0" err="1">
                <a:solidFill>
                  <a:srgbClr val="414282"/>
                </a:solidFill>
              </a:rPr>
              <a:t>decision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tree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7217978" y="6176820"/>
            <a:ext cx="626611" cy="0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1FE944-B878-4F41-ADA9-B5489D4C5BFF}"/>
              </a:ext>
            </a:extLst>
          </p:cNvPr>
          <p:cNvSpPr txBox="1"/>
          <p:nvPr/>
        </p:nvSpPr>
        <p:spPr>
          <a:xfrm>
            <a:off x="4524031" y="3105834"/>
            <a:ext cx="314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hlinkClick r:id="rId3"/>
              </a:rPr>
              <a:t>D</a:t>
            </a:r>
            <a:r>
              <a:rPr lang="en-FR" sz="3600" dirty="0">
                <a:hlinkClick r:id="rId3"/>
              </a:rPr>
              <a:t>ata-to-viz.com</a:t>
            </a:r>
            <a:endParaRPr lang="en-FR" sz="3600" dirty="0"/>
          </a:p>
        </p:txBody>
      </p:sp>
    </p:spTree>
    <p:extLst>
      <p:ext uri="{BB962C8B-B14F-4D97-AF65-F5344CB8AC3E}">
        <p14:creationId xmlns:p14="http://schemas.microsoft.com/office/powerpoint/2010/main" val="2117410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323FDF-61A0-F74B-8A2F-044AFAF12CD5}"/>
              </a:ext>
            </a:extLst>
          </p:cNvPr>
          <p:cNvSpPr/>
          <p:nvPr/>
        </p:nvSpPr>
        <p:spPr>
          <a:xfrm>
            <a:off x="4951519" y="3244334"/>
            <a:ext cx="3710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sz="2400" dirty="0">
                <a:hlinkClick r:id="rId3"/>
              </a:rPr>
              <a:t>https://xeno.graphics/</a:t>
            </a:r>
            <a:endParaRPr lang="en-F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54304-10D6-A54E-82D2-E98E5018A9B2}"/>
              </a:ext>
            </a:extLst>
          </p:cNvPr>
          <p:cNvSpPr txBox="1"/>
          <p:nvPr/>
        </p:nvSpPr>
        <p:spPr>
          <a:xfrm>
            <a:off x="4534829" y="2587083"/>
            <a:ext cx="388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There are no limits in dataviz!</a:t>
            </a:r>
          </a:p>
        </p:txBody>
      </p:sp>
    </p:spTree>
    <p:extLst>
      <p:ext uri="{BB962C8B-B14F-4D97-AF65-F5344CB8AC3E}">
        <p14:creationId xmlns:p14="http://schemas.microsoft.com/office/powerpoint/2010/main" val="165741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3" y="0"/>
            <a:ext cx="6104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6710106" y="1418896"/>
            <a:ext cx="443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should</a:t>
            </a:r>
            <a:r>
              <a:rPr lang="fr-FR" sz="3200" dirty="0"/>
              <a:t> I do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my</a:t>
            </a:r>
            <a:r>
              <a:rPr lang="fr-FR" sz="3200" dirty="0"/>
              <a:t> data ??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0" y="2496114"/>
            <a:ext cx="3247088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86073" y="2461740"/>
            <a:ext cx="624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WHAT YOU SHOULD DO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63933" y="3591567"/>
            <a:ext cx="475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About 20 examples of storytelling with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9333717" y="6453417"/>
            <a:ext cx="285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/#story</a:t>
            </a:r>
          </a:p>
        </p:txBody>
      </p:sp>
    </p:spTree>
    <p:extLst>
      <p:ext uri="{BB962C8B-B14F-4D97-AF65-F5344CB8AC3E}">
        <p14:creationId xmlns:p14="http://schemas.microsoft.com/office/powerpoint/2010/main" val="2098603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414282"/>
                </a:solidFill>
              </a:rPr>
              <a:t>Chart Decision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Who’s reading ?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Interactive  or Static?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Question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Data itself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Eye catching / accurate</a:t>
            </a:r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Exploratory vs Explanatory</a:t>
            </a:r>
          </a:p>
        </p:txBody>
      </p:sp>
    </p:spTree>
    <p:extLst>
      <p:ext uri="{BB962C8B-B14F-4D97-AF65-F5344CB8AC3E}">
        <p14:creationId xmlns:p14="http://schemas.microsoft.com/office/powerpoint/2010/main" val="2001271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68BABC"/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61" y="2361531"/>
            <a:ext cx="6694820" cy="246714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21" y="2940050"/>
            <a:ext cx="2070100" cy="1587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31369" y="2361531"/>
            <a:ext cx="2551612" cy="308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194" y="705852"/>
            <a:ext cx="1836185" cy="60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4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3FBBDB-72B4-5D4F-8B68-79E91E3F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5" y="1457251"/>
            <a:ext cx="4512607" cy="437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C9BF3-A275-AA4B-8A93-83E7292DC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293" y="2673591"/>
            <a:ext cx="1616982" cy="178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13FB9-67E9-2E40-9E93-A0258B2A5787}"/>
              </a:ext>
            </a:extLst>
          </p:cNvPr>
          <p:cNvSpPr txBox="1"/>
          <p:nvPr/>
        </p:nvSpPr>
        <p:spPr>
          <a:xfrm>
            <a:off x="9242552" y="3005299"/>
            <a:ext cx="22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South Korea &gt; Spain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A7452-8C6A-D243-99DF-23B7D6CC0EF9}"/>
              </a:ext>
            </a:extLst>
          </p:cNvPr>
          <p:cNvSpPr txBox="1"/>
          <p:nvPr/>
        </p:nvSpPr>
        <p:spPr>
          <a:xfrm>
            <a:off x="9242552" y="3655539"/>
            <a:ext cx="28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% of total sold by the US ?</a:t>
            </a:r>
          </a:p>
        </p:txBody>
      </p:sp>
    </p:spTree>
    <p:extLst>
      <p:ext uri="{BB962C8B-B14F-4D97-AF65-F5344CB8AC3E}">
        <p14:creationId xmlns:p14="http://schemas.microsoft.com/office/powerpoint/2010/main" val="2837161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3" y="179705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71" y="1302540"/>
            <a:ext cx="7040054" cy="3961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B7084-EFDC-8B40-9632-C8755E6DB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594" y="2639786"/>
            <a:ext cx="1360714" cy="1578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9A4FF-29F5-824F-BBC9-A5CBA799A8AC}"/>
              </a:ext>
            </a:extLst>
          </p:cNvPr>
          <p:cNvSpPr txBox="1"/>
          <p:nvPr/>
        </p:nvSpPr>
        <p:spPr>
          <a:xfrm>
            <a:off x="5788152" y="5545299"/>
            <a:ext cx="22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South Korea &gt; Spain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5C9F8-ACD1-1F4F-812B-DD966A228C6E}"/>
              </a:ext>
            </a:extLst>
          </p:cNvPr>
          <p:cNvSpPr txBox="1"/>
          <p:nvPr/>
        </p:nvSpPr>
        <p:spPr>
          <a:xfrm>
            <a:off x="5788152" y="6195539"/>
            <a:ext cx="28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% of total sold by the US ?</a:t>
            </a:r>
          </a:p>
        </p:txBody>
      </p:sp>
    </p:spTree>
    <p:extLst>
      <p:ext uri="{BB962C8B-B14F-4D97-AF65-F5344CB8AC3E}">
        <p14:creationId xmlns:p14="http://schemas.microsoft.com/office/powerpoint/2010/main" val="786137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err="1">
                <a:solidFill>
                  <a:srgbClr val="68BABC"/>
                </a:solidFill>
              </a:rPr>
              <a:t>Explo</a:t>
            </a:r>
            <a:r>
              <a:rPr lang="en-AU" sz="2000" b="1" dirty="0">
                <a:solidFill>
                  <a:srgbClr val="68BABC"/>
                </a:solidFill>
              </a:rPr>
              <a:t>/</a:t>
            </a:r>
            <a:r>
              <a:rPr lang="en-AU" sz="2000" b="1" dirty="0" err="1">
                <a:solidFill>
                  <a:srgbClr val="68BABC"/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28" y="978569"/>
            <a:ext cx="5444464" cy="53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7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>
                <a:solidFill>
                  <a:srgbClr val="68BABC"/>
                </a:solidFill>
              </a:rPr>
              <a:t>Reader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821" y="882316"/>
            <a:ext cx="6171957" cy="58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>
                <a:solidFill>
                  <a:srgbClr val="68BABC"/>
                </a:solidFill>
              </a:rPr>
              <a:t>Interactivity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72" y="1436933"/>
            <a:ext cx="8689144" cy="45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2" y="0"/>
            <a:ext cx="5952454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>
                <a:solidFill>
                  <a:srgbClr val="68BABC"/>
                </a:solidFill>
              </a:rPr>
              <a:t>Eye catching</a:t>
            </a:r>
          </a:p>
        </p:txBody>
      </p:sp>
    </p:spTree>
    <p:extLst>
      <p:ext uri="{BB962C8B-B14F-4D97-AF65-F5344CB8AC3E}">
        <p14:creationId xmlns:p14="http://schemas.microsoft.com/office/powerpoint/2010/main" val="157562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8E84E5-97C7-3F48-A55E-612A92719A9F}"/>
              </a:ext>
            </a:extLst>
          </p:cNvPr>
          <p:cNvSpPr/>
          <p:nvPr/>
        </p:nvSpPr>
        <p:spPr>
          <a:xfrm>
            <a:off x="9281987" y="3151736"/>
            <a:ext cx="56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hlinkClick r:id="rId2"/>
              </a:rPr>
              <a:t>Link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BD565-DC55-DB44-91F6-4AC2B9D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97" y="0"/>
            <a:ext cx="498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90" y="786664"/>
            <a:ext cx="7165566" cy="51485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342947" y="2431088"/>
            <a:ext cx="2505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200" dirty="0"/>
              <a:t>…</a:t>
            </a:r>
            <a:endParaRPr lang="fr-FR" sz="3200" dirty="0"/>
          </a:p>
          <a:p>
            <a:pPr algn="ctr"/>
            <a:r>
              <a:rPr lang="fr-FR" sz="3200" dirty="0" err="1"/>
              <a:t>What</a:t>
            </a:r>
            <a:r>
              <a:rPr lang="fr-FR" sz="3200" dirty="0"/>
              <a:t> about </a:t>
            </a:r>
            <a:r>
              <a:rPr lang="fr-FR" sz="3200" dirty="0" err="1"/>
              <a:t>that</a:t>
            </a:r>
            <a:r>
              <a:rPr lang="fr-FR" sz="3200" dirty="0"/>
              <a:t>?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764379" y="6500790"/>
            <a:ext cx="455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Source:  </a:t>
            </a:r>
            <a:r>
              <a:rPr lang="fr-FR" sz="1400" dirty="0">
                <a:hlinkClick r:id="rId3"/>
              </a:rPr>
              <a:t>Storytelling with data</a:t>
            </a:r>
            <a:r>
              <a:rPr lang="fr-FR" sz="1400" dirty="0"/>
              <a:t> by </a:t>
            </a:r>
            <a:r>
              <a:rPr lang="fr-FR" sz="1400" dirty="0">
                <a:hlinkClick r:id="rId4"/>
              </a:rPr>
              <a:t>Cole Nussbaumer Knaflic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850900"/>
            <a:ext cx="12344401" cy="5760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15" y="5606534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55555"/>
                </a:solidFill>
                <a:latin typeface="Montserrat" charset="0"/>
              </a:rPr>
              <a:t>Co-authorship network of a researcher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826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2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9779" y="3013501"/>
            <a:ext cx="748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WHAT YOU SHOULD </a:t>
            </a:r>
            <a:r>
              <a:rPr lang="en-AU" sz="4800" b="1" dirty="0">
                <a:solidFill>
                  <a:srgbClr val="68BABC"/>
                </a:solidFill>
              </a:rPr>
              <a:t>NOT</a:t>
            </a:r>
            <a:r>
              <a:rPr lang="en-AU" sz="4800" dirty="0">
                <a:solidFill>
                  <a:srgbClr val="414282"/>
                </a:solidFill>
              </a:rPr>
              <a:t> DO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177793" y="4159370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 gallery of most common caveats</a:t>
            </a:r>
          </a:p>
        </p:txBody>
      </p:sp>
      <p:sp>
        <p:nvSpPr>
          <p:cNvPr id="5" name="Rectangle 4"/>
          <p:cNvSpPr/>
          <p:nvPr/>
        </p:nvSpPr>
        <p:spPr>
          <a:xfrm>
            <a:off x="9205381" y="6485501"/>
            <a:ext cx="298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/caveats</a:t>
            </a:r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0470" y="246931"/>
            <a:ext cx="231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What’s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wrong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this</a:t>
            </a:r>
            <a:r>
              <a:rPr lang="fr-FR" dirty="0">
                <a:solidFill>
                  <a:srgbClr val="FF0000"/>
                </a:solidFill>
              </a:rPr>
              <a:t> chart?</a:t>
            </a:r>
          </a:p>
        </p:txBody>
      </p:sp>
    </p:spTree>
    <p:extLst>
      <p:ext uri="{BB962C8B-B14F-4D97-AF65-F5344CB8AC3E}">
        <p14:creationId xmlns:p14="http://schemas.microsoft.com/office/powerpoint/2010/main" val="2019912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56178"/>
            <a:ext cx="21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400" dirty="0" err="1"/>
              <a:t>What’s</a:t>
            </a:r>
            <a:r>
              <a:rPr lang="fr-FR" sz="2400" dirty="0"/>
              <a:t> </a:t>
            </a:r>
            <a:r>
              <a:rPr lang="fr-FR" sz="2400" dirty="0" err="1"/>
              <a:t>wrong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pie chart?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4856505" y="3817403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7126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56178"/>
            <a:ext cx="217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pie chart?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3111500"/>
            <a:ext cx="9613900" cy="3746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6" name="ZoneTexte 3"/>
          <p:cNvSpPr txBox="1"/>
          <p:nvPr/>
        </p:nvSpPr>
        <p:spPr>
          <a:xfrm>
            <a:off x="4473114" y="287010"/>
            <a:ext cx="2944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400" dirty="0"/>
              <a:t>It </a:t>
            </a:r>
            <a:r>
              <a:rPr lang="fr-FR" sz="2400" dirty="0" err="1"/>
              <a:t>is</a:t>
            </a:r>
            <a:r>
              <a:rPr lang="fr-FR" sz="2400" dirty="0"/>
              <a:t> hard to </a:t>
            </a:r>
            <a:r>
              <a:rPr lang="fr-FR" sz="2400" dirty="0" err="1"/>
              <a:t>distinguish</a:t>
            </a:r>
            <a:r>
              <a:rPr lang="fr-FR" sz="2400" dirty="0"/>
              <a:t> angles</a:t>
            </a:r>
          </a:p>
        </p:txBody>
      </p:sp>
    </p:spTree>
    <p:extLst>
      <p:ext uri="{BB962C8B-B14F-4D97-AF65-F5344CB8AC3E}">
        <p14:creationId xmlns:p14="http://schemas.microsoft.com/office/powerpoint/2010/main" val="174274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0470" y="246931"/>
            <a:ext cx="231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What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could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better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here</a:t>
            </a:r>
            <a:r>
              <a:rPr lang="fr-FR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389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  <p:sp>
        <p:nvSpPr>
          <p:cNvPr id="7" name="ZoneTexte 3"/>
          <p:cNvSpPr txBox="1"/>
          <p:nvPr/>
        </p:nvSpPr>
        <p:spPr>
          <a:xfrm>
            <a:off x="723900" y="337457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88892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723900" y="337457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Anything</a:t>
            </a:r>
            <a:r>
              <a:rPr lang="fr-FR" dirty="0"/>
              <a:t>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5883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Boxplot</a:t>
            </a:r>
            <a:r>
              <a:rPr lang="fr-FR" dirty="0"/>
              <a:t> = </a:t>
            </a:r>
            <a:r>
              <a:rPr lang="fr-FR" dirty="0" err="1"/>
              <a:t>hide</a:t>
            </a:r>
            <a:r>
              <a:rPr lang="fr-FR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101904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D0BC44-9750-3C44-BB27-550360E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5" y="596380"/>
            <a:ext cx="16002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065D8-ED23-7C41-BC34-2A484C52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41" y="3685476"/>
            <a:ext cx="3787421" cy="182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974C-65CB-944E-AF96-57149C9F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497" y="3429000"/>
            <a:ext cx="2042189" cy="2280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1C129F-CC08-1D41-8F30-1A0B49FE4CA5}"/>
              </a:ext>
            </a:extLst>
          </p:cNvPr>
          <p:cNvSpPr txBox="1"/>
          <p:nvPr/>
        </p:nvSpPr>
        <p:spPr>
          <a:xfrm>
            <a:off x="3222702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Design</a:t>
            </a:r>
          </a:p>
          <a:p>
            <a:endParaRPr lang="en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28C66-39F2-BD43-BF9E-B39333B05C4C}"/>
              </a:ext>
            </a:extLst>
          </p:cNvPr>
          <p:cNvSpPr txBox="1"/>
          <p:nvPr/>
        </p:nvSpPr>
        <p:spPr>
          <a:xfrm>
            <a:off x="8571651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Code</a:t>
            </a:r>
          </a:p>
          <a:p>
            <a:endParaRPr lang="en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F8BC28-796C-FD4D-98B6-DDFF215FD635}"/>
              </a:ext>
            </a:extLst>
          </p:cNvPr>
          <p:cNvCxnSpPr/>
          <p:nvPr/>
        </p:nvCxnSpPr>
        <p:spPr>
          <a:xfrm flipH="1">
            <a:off x="4460488" y="2375210"/>
            <a:ext cx="707907" cy="88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2C0942-B475-954A-863F-8069BFD53D1D}"/>
              </a:ext>
            </a:extLst>
          </p:cNvPr>
          <p:cNvCxnSpPr>
            <a:cxnSpLocks/>
          </p:cNvCxnSpPr>
          <p:nvPr/>
        </p:nvCxnSpPr>
        <p:spPr>
          <a:xfrm>
            <a:off x="6706259" y="2375210"/>
            <a:ext cx="843117" cy="79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764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Boxplot</a:t>
            </a:r>
            <a:r>
              <a:rPr lang="fr-FR" dirty="0"/>
              <a:t> = </a:t>
            </a:r>
            <a:r>
              <a:rPr lang="fr-FR" dirty="0" err="1"/>
              <a:t>hide</a:t>
            </a:r>
            <a:r>
              <a:rPr lang="fr-FR" dirty="0"/>
              <a:t> information</a:t>
            </a:r>
          </a:p>
        </p:txBody>
      </p:sp>
      <p:sp>
        <p:nvSpPr>
          <p:cNvPr id="12" name="ZoneTexte 3"/>
          <p:cNvSpPr txBox="1"/>
          <p:nvPr/>
        </p:nvSpPr>
        <p:spPr>
          <a:xfrm>
            <a:off x="3746820" y="1894618"/>
            <a:ext cx="30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</a:t>
            </a:r>
            <a:r>
              <a:rPr lang="fr-FR" dirty="0" err="1"/>
              <a:t>add</a:t>
            </a:r>
            <a:r>
              <a:rPr lang="fr-FR" dirty="0"/>
              <a:t> data points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jitter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4157150" y="2581154"/>
            <a:ext cx="252804" cy="393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02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92" y="1429471"/>
            <a:ext cx="10000045" cy="4531489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833087" y="1289186"/>
            <a:ext cx="30378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use </a:t>
            </a:r>
            <a:r>
              <a:rPr lang="fr-FR" dirty="0" err="1"/>
              <a:t>violin</a:t>
            </a:r>
            <a:r>
              <a:rPr lang="fr-FR" dirty="0"/>
              <a:t> plot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5758500" y="6101245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</a:t>
            </a:r>
            <a:r>
              <a:rPr lang="fr-FR" dirty="0" err="1"/>
              <a:t>sample</a:t>
            </a:r>
            <a:r>
              <a:rPr lang="fr-FR" dirty="0"/>
              <a:t> size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5910900" y="5816499"/>
            <a:ext cx="444180" cy="28474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3"/>
          <p:cNvSpPr txBox="1"/>
          <p:nvPr/>
        </p:nvSpPr>
        <p:spPr>
          <a:xfrm>
            <a:off x="4516264" y="2220263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distribution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6035200" y="2729880"/>
            <a:ext cx="97790" cy="3028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365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80" y="761999"/>
            <a:ext cx="9504680" cy="53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651747"/>
            <a:ext cx="9109135" cy="583692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07280" y="6488668"/>
            <a:ext cx="318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Source: </a:t>
            </a:r>
            <a:r>
              <a:rPr lang="en-AU" sz="1600" dirty="0">
                <a:hlinkClick r:id="rId3"/>
              </a:rPr>
              <a:t>Fast Fedora blog</a:t>
            </a:r>
            <a:endParaRPr lang="en-AU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16408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radius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084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area</a:t>
            </a:r>
          </a:p>
        </p:txBody>
      </p:sp>
    </p:spTree>
    <p:extLst>
      <p:ext uri="{BB962C8B-B14F-4D97-AF65-F5344CB8AC3E}">
        <p14:creationId xmlns:p14="http://schemas.microsoft.com/office/powerpoint/2010/main" val="583557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18993-D0CB-484F-8628-5E8AD626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681"/>
            <a:ext cx="12192000" cy="58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71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18993-D0CB-484F-8628-5E8AD626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681"/>
            <a:ext cx="12192000" cy="58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11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91782-706D-5641-AF77-CED133FC8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536"/>
            <a:ext cx="12192000" cy="56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60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FAF33A-BF0C-CD44-A75D-9E1B02AE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58" y="0"/>
            <a:ext cx="6979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93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EEA9B7-F74E-D145-B68E-B8FED3D3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633" y="0"/>
            <a:ext cx="7012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56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9AEED4-E223-3E4F-AEF4-D9B266C3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9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D0BC44-9750-3C44-BB27-550360E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5" y="596380"/>
            <a:ext cx="16002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065D8-ED23-7C41-BC34-2A484C52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41" y="3685476"/>
            <a:ext cx="3787421" cy="182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974C-65CB-944E-AF96-57149C9F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497" y="3429000"/>
            <a:ext cx="2042189" cy="2280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1C129F-CC08-1D41-8F30-1A0B49FE4CA5}"/>
              </a:ext>
            </a:extLst>
          </p:cNvPr>
          <p:cNvSpPr txBox="1"/>
          <p:nvPr/>
        </p:nvSpPr>
        <p:spPr>
          <a:xfrm>
            <a:off x="3222702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Design</a:t>
            </a:r>
          </a:p>
          <a:p>
            <a:endParaRPr lang="en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28C66-39F2-BD43-BF9E-B39333B05C4C}"/>
              </a:ext>
            </a:extLst>
          </p:cNvPr>
          <p:cNvSpPr txBox="1"/>
          <p:nvPr/>
        </p:nvSpPr>
        <p:spPr>
          <a:xfrm>
            <a:off x="8571651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Code</a:t>
            </a:r>
          </a:p>
          <a:p>
            <a:endParaRPr lang="en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F8BC28-796C-FD4D-98B6-DDFF215FD635}"/>
              </a:ext>
            </a:extLst>
          </p:cNvPr>
          <p:cNvCxnSpPr/>
          <p:nvPr/>
        </p:nvCxnSpPr>
        <p:spPr>
          <a:xfrm flipH="1">
            <a:off x="4460488" y="2375210"/>
            <a:ext cx="707907" cy="88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2C0942-B475-954A-863F-8069BFD53D1D}"/>
              </a:ext>
            </a:extLst>
          </p:cNvPr>
          <p:cNvCxnSpPr>
            <a:cxnSpLocks/>
          </p:cNvCxnSpPr>
          <p:nvPr/>
        </p:nvCxnSpPr>
        <p:spPr>
          <a:xfrm>
            <a:off x="6706259" y="2375210"/>
            <a:ext cx="843117" cy="79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E6C41B9-142D-214B-AC6D-FDECB23430AC}"/>
              </a:ext>
            </a:extLst>
          </p:cNvPr>
          <p:cNvSpPr/>
          <p:nvPr/>
        </p:nvSpPr>
        <p:spPr>
          <a:xfrm>
            <a:off x="2164080" y="3101404"/>
            <a:ext cx="3004315" cy="329939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28240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14" y="832411"/>
            <a:ext cx="8138724" cy="574779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735653" y="267103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414282"/>
                </a:solidFill>
                <a:hlinkClick r:id="rId3"/>
              </a:rPr>
              <a:t>Data-to-</a:t>
            </a:r>
            <a:r>
              <a:rPr lang="fr-FR" dirty="0" err="1">
                <a:solidFill>
                  <a:srgbClr val="414282"/>
                </a:solidFill>
                <a:hlinkClick r:id="rId3"/>
              </a:rPr>
              <a:t>viz.com</a:t>
            </a:r>
            <a:r>
              <a:rPr lang="fr-FR" dirty="0">
                <a:solidFill>
                  <a:srgbClr val="414282"/>
                </a:solidFill>
                <a:hlinkClick r:id="rId3"/>
              </a:rPr>
              <a:t>/</a:t>
            </a:r>
            <a:r>
              <a:rPr lang="fr-FR" dirty="0" err="1">
                <a:solidFill>
                  <a:srgbClr val="414282"/>
                </a:solidFill>
                <a:hlinkClick r:id="rId3"/>
              </a:rPr>
              <a:t>caveats</a:t>
            </a:r>
            <a:endParaRPr lang="fr-FR" dirty="0">
              <a:solidFill>
                <a:srgbClr val="414282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43069" y="2516768"/>
            <a:ext cx="170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Data to </a:t>
            </a:r>
            <a:r>
              <a:rPr lang="fr-FR" sz="2400" b="1" dirty="0" err="1">
                <a:solidFill>
                  <a:srgbClr val="FF0000"/>
                </a:solidFill>
              </a:rPr>
              <a:t>Viz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43069" y="3198476"/>
            <a:ext cx="166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A collection of </a:t>
            </a:r>
            <a:r>
              <a:rPr lang="fr-FR" dirty="0" err="1">
                <a:solidFill>
                  <a:srgbClr val="FF0000"/>
                </a:solidFill>
              </a:rPr>
              <a:t>dataviz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caveats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31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77793" y="3013501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HOW TO DO IT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314291" y="4159370"/>
            <a:ext cx="37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The R and Python graph galleries</a:t>
            </a:r>
          </a:p>
        </p:txBody>
      </p:sp>
    </p:spTree>
    <p:extLst>
      <p:ext uri="{BB962C8B-B14F-4D97-AF65-F5344CB8AC3E}">
        <p14:creationId xmlns:p14="http://schemas.microsoft.com/office/powerpoint/2010/main" val="570659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1C6AD-51BE-1746-BB94-4B861DD677C4}"/>
              </a:ext>
            </a:extLst>
          </p:cNvPr>
          <p:cNvSpPr/>
          <p:nvPr/>
        </p:nvSpPr>
        <p:spPr>
          <a:xfrm>
            <a:off x="1323211" y="3521759"/>
            <a:ext cx="2870200" cy="165100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47215-7C11-2147-89DE-3773BCA29EF5}"/>
              </a:ext>
            </a:extLst>
          </p:cNvPr>
          <p:cNvSpPr/>
          <p:nvPr/>
        </p:nvSpPr>
        <p:spPr>
          <a:xfrm>
            <a:off x="4409311" y="3521759"/>
            <a:ext cx="6654800" cy="165100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59897-767A-0848-926F-9573A5AFFE7E}"/>
              </a:ext>
            </a:extLst>
          </p:cNvPr>
          <p:cNvSpPr txBox="1"/>
          <p:nvPr/>
        </p:nvSpPr>
        <p:spPr>
          <a:xfrm>
            <a:off x="1219039" y="296690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Design the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8889E-17AC-7447-BD3B-CA46859AE27E}"/>
              </a:ext>
            </a:extLst>
          </p:cNvPr>
          <p:cNvSpPr txBox="1"/>
          <p:nvPr/>
        </p:nvSpPr>
        <p:spPr>
          <a:xfrm>
            <a:off x="11123914" y="3265755"/>
            <a:ext cx="90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600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05F12-B437-134D-9466-8C9FCBA700A1}"/>
              </a:ext>
            </a:extLst>
          </p:cNvPr>
          <p:cNvSpPr txBox="1"/>
          <p:nvPr/>
        </p:nvSpPr>
        <p:spPr>
          <a:xfrm>
            <a:off x="1219039" y="387237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20 %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366A5-BA5B-B244-BE76-95D3BA64B46B}"/>
              </a:ext>
            </a:extLst>
          </p:cNvPr>
          <p:cNvSpPr txBox="1"/>
          <p:nvPr/>
        </p:nvSpPr>
        <p:spPr>
          <a:xfrm>
            <a:off x="4316714" y="38896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80 %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B2E137-4948-2D40-943E-8213CA8E7C2C}"/>
              </a:ext>
            </a:extLst>
          </p:cNvPr>
          <p:cNvCxnSpPr/>
          <p:nvPr/>
        </p:nvCxnSpPr>
        <p:spPr>
          <a:xfrm>
            <a:off x="11181144" y="3604309"/>
            <a:ext cx="763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8EB260-6DD6-0C4B-A535-3FD15337CD7E}"/>
              </a:ext>
            </a:extLst>
          </p:cNvPr>
          <p:cNvSpPr txBox="1"/>
          <p:nvPr/>
        </p:nvSpPr>
        <p:spPr>
          <a:xfrm>
            <a:off x="4316714" y="2966909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Build it</a:t>
            </a:r>
          </a:p>
        </p:txBody>
      </p:sp>
    </p:spTree>
    <p:extLst>
      <p:ext uri="{BB962C8B-B14F-4D97-AF65-F5344CB8AC3E}">
        <p14:creationId xmlns:p14="http://schemas.microsoft.com/office/powerpoint/2010/main" val="3671531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03F67D-F55C-C443-980B-85311DEE8248}"/>
              </a:ext>
            </a:extLst>
          </p:cNvPr>
          <p:cNvSpPr/>
          <p:nvPr/>
        </p:nvSpPr>
        <p:spPr>
          <a:xfrm>
            <a:off x="131018" y="133431"/>
            <a:ext cx="412992" cy="65794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FC2C1B-D9F9-1D4E-8CB4-75D883AF3DD8}"/>
              </a:ext>
            </a:extLst>
          </p:cNvPr>
          <p:cNvSpPr/>
          <p:nvPr/>
        </p:nvSpPr>
        <p:spPr>
          <a:xfrm>
            <a:off x="648309" y="133432"/>
            <a:ext cx="412992" cy="65793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2BE9A8-3FFE-C74A-844C-640D2DC8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5" y="48089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17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Excel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03F67D-F55C-C443-980B-85311DEE8248}"/>
              </a:ext>
            </a:extLst>
          </p:cNvPr>
          <p:cNvSpPr/>
          <p:nvPr/>
        </p:nvSpPr>
        <p:spPr>
          <a:xfrm>
            <a:off x="131018" y="133431"/>
            <a:ext cx="412992" cy="65794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FC2C1B-D9F9-1D4E-8CB4-75D883AF3DD8}"/>
              </a:ext>
            </a:extLst>
          </p:cNvPr>
          <p:cNvSpPr/>
          <p:nvPr/>
        </p:nvSpPr>
        <p:spPr>
          <a:xfrm>
            <a:off x="648309" y="133432"/>
            <a:ext cx="412992" cy="65793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06F13-C8E4-5C4F-AD70-799F03DA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70" y="290598"/>
            <a:ext cx="4070591" cy="47597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2BE9A8-3FFE-C74A-844C-640D2DC8D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95" y="48089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49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  <a:alpha val="28000"/>
                  </a:schemeClr>
                </a:solidFill>
              </a:rPr>
              <a:t>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Data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Flourish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7B4ACC-AEA4-2A49-9268-428B74203AE0}"/>
              </a:ext>
            </a:extLst>
          </p:cNvPr>
          <p:cNvSpPr/>
          <p:nvPr/>
        </p:nvSpPr>
        <p:spPr>
          <a:xfrm>
            <a:off x="131017" y="133431"/>
            <a:ext cx="1420111" cy="65793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F4FD79-5A4D-9B43-AD2E-8FA6B3B91F76}"/>
              </a:ext>
            </a:extLst>
          </p:cNvPr>
          <p:cNvSpPr/>
          <p:nvPr/>
        </p:nvSpPr>
        <p:spPr>
          <a:xfrm>
            <a:off x="1655789" y="133432"/>
            <a:ext cx="412992" cy="65793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7D9744-6820-2742-974E-B26AE725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80" y="47091"/>
            <a:ext cx="248029" cy="2364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A546D0-3EB4-8A43-8386-647B9044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369" y="47090"/>
            <a:ext cx="248029" cy="236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900DA-8DA4-7F43-861E-BA1544D596E4}"/>
              </a:ext>
            </a:extLst>
          </p:cNvPr>
          <p:cNvSpPr txBox="1"/>
          <p:nvPr/>
        </p:nvSpPr>
        <p:spPr>
          <a:xfrm>
            <a:off x="9317620" y="322758"/>
            <a:ext cx="210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hlinkClick r:id="rId3"/>
              </a:rPr>
              <a:t>Data Wrapper demo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30435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Data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Flourish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Tableau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Jump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QlikView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3E7936-C9E8-1D47-84C3-7F3091FBFC04}"/>
              </a:ext>
            </a:extLst>
          </p:cNvPr>
          <p:cNvSpPr txBox="1"/>
          <p:nvPr/>
        </p:nvSpPr>
        <p:spPr>
          <a:xfrm>
            <a:off x="9317620" y="322758"/>
            <a:ext cx="229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hlinkClick r:id="rId2"/>
              </a:rPr>
              <a:t>R graph gallery demo</a:t>
            </a:r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3F25A7-077D-F847-AFBA-2137CE93C9BF}"/>
              </a:ext>
            </a:extLst>
          </p:cNvPr>
          <p:cNvSpPr/>
          <p:nvPr/>
        </p:nvSpPr>
        <p:spPr>
          <a:xfrm>
            <a:off x="131017" y="133431"/>
            <a:ext cx="1420111" cy="65793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6EB2FD-E93C-7043-9FF5-C96936ED7B82}"/>
              </a:ext>
            </a:extLst>
          </p:cNvPr>
          <p:cNvSpPr/>
          <p:nvPr/>
        </p:nvSpPr>
        <p:spPr>
          <a:xfrm flipV="1">
            <a:off x="1655788" y="135034"/>
            <a:ext cx="4347410" cy="64190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36E99D-AEF6-1F42-B14D-F8F1C922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03" y="47091"/>
            <a:ext cx="248029" cy="2364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35AD01-FF00-B247-81A7-4C9B43B3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92" y="47090"/>
            <a:ext cx="248029" cy="2364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B0D196-EC28-C644-A2BC-9D670870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181" y="47090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Data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Flourish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Tableau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Jump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QlikView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/>
              <a:t>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Python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SAS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Julia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56260" y="4101586"/>
            <a:ext cx="1433736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Javascript,d3.js and the web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E738E-E775-2348-8027-244D902F0AE1}"/>
              </a:ext>
            </a:extLst>
          </p:cNvPr>
          <p:cNvSpPr/>
          <p:nvPr/>
        </p:nvSpPr>
        <p:spPr>
          <a:xfrm>
            <a:off x="131017" y="133431"/>
            <a:ext cx="1420111" cy="65793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BB847C-3B55-EC48-BB37-1039DDD35CE9}"/>
              </a:ext>
            </a:extLst>
          </p:cNvPr>
          <p:cNvSpPr/>
          <p:nvPr/>
        </p:nvSpPr>
        <p:spPr>
          <a:xfrm flipV="1">
            <a:off x="1655787" y="133429"/>
            <a:ext cx="8379463" cy="65794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3427F6-AD7C-2344-A5A2-F80B1AF5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971" y="23111"/>
            <a:ext cx="248029" cy="2364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D6E73C-91EC-0B4E-91D7-A3451188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660" y="23110"/>
            <a:ext cx="248029" cy="2364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3DF9EB-0D6A-0544-8317-67C28B84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349" y="23110"/>
            <a:ext cx="248029" cy="2364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7A7C7C-8B4B-E745-B775-CC8449B0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125" y="23109"/>
            <a:ext cx="248029" cy="2364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0768FE-F0F9-B34A-8FA3-D8218B1C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309" y="23108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828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466A9B-CA0C-EA40-AA0B-3B41A809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55"/>
            <a:ext cx="12192000" cy="6848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4EC48-B22F-6F46-92BE-B8C88EA3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95288"/>
            <a:ext cx="18542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96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>
                <a:hlinkClick r:id="rId3"/>
              </a:rPr>
              <a:t>-graph-</a:t>
            </a:r>
            <a:r>
              <a:rPr lang="en-US" sz="3200" dirty="0" err="1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linkClick r:id="rId3"/>
              </a:rPr>
              <a:t>Python</a:t>
            </a:r>
            <a:r>
              <a:rPr lang="en-US" sz="3200" dirty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5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you </a:t>
            </a:r>
            <a:r>
              <a:rPr lang="en-US" sz="2800" b="1" dirty="0">
                <a:solidFill>
                  <a:srgbClr val="68BABC"/>
                </a:solidFill>
              </a:rPr>
              <a:t>can</a:t>
            </a:r>
            <a:r>
              <a:rPr lang="en-US" sz="2800" dirty="0"/>
              <a:t> do</a:t>
            </a:r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>
                <a:solidFill>
                  <a:srgbClr val="414282"/>
                </a:solidFill>
              </a:rPr>
              <a:t>Looking</a:t>
            </a:r>
            <a:r>
              <a:rPr lang="fr-FR" sz="4800" dirty="0">
                <a:solidFill>
                  <a:srgbClr val="414282"/>
                </a:solidFill>
              </a:rPr>
              <a:t> for a chart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you </a:t>
            </a:r>
            <a:r>
              <a:rPr lang="en-US" sz="2800" b="1" dirty="0">
                <a:solidFill>
                  <a:srgbClr val="68BABC"/>
                </a:solidFill>
              </a:rPr>
              <a:t>should</a:t>
            </a:r>
            <a:r>
              <a:rPr lang="en-US" sz="2800" dirty="0"/>
              <a:t> do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8BABC"/>
                </a:solidFill>
              </a:rPr>
              <a:t>Caveats</a:t>
            </a:r>
            <a:r>
              <a:rPr lang="en-US" sz="2800" dirty="0"/>
              <a:t> to avoid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8BABC"/>
                </a:solidFill>
              </a:rPr>
              <a:t>How</a:t>
            </a:r>
            <a:r>
              <a:rPr lang="en-US" sz="2800" dirty="0"/>
              <a:t> to </a:t>
            </a:r>
          </a:p>
          <a:p>
            <a:pPr algn="ctr"/>
            <a:r>
              <a:rPr lang="en-US" sz="2800" dirty="0"/>
              <a:t>build it</a:t>
            </a:r>
          </a:p>
        </p:txBody>
      </p:sp>
    </p:spTree>
    <p:extLst>
      <p:ext uri="{BB962C8B-B14F-4D97-AF65-F5344CB8AC3E}">
        <p14:creationId xmlns:p14="http://schemas.microsoft.com/office/powerpoint/2010/main" val="1350042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414282"/>
                </a:solidFill>
              </a:rPr>
              <a:t>Data-to-</a:t>
            </a:r>
            <a:r>
              <a:rPr lang="fr-FR" sz="4800" dirty="0" err="1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93" y="167750"/>
            <a:ext cx="3567158" cy="1093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Yan.holtz.data@gmail.com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www.yan-holtz.com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R_Graph_Gallery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>
                <a:hlinkClick r:id="rId4"/>
              </a:rPr>
              <a:t>github.com/holtzy/Talk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38" y="4214220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94287" y="2477782"/>
            <a:ext cx="520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414282"/>
                </a:solidFill>
              </a:rPr>
              <a:t>WHAT YOU CAN DO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914009" y="3607609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 classification of chart types </a:t>
            </a:r>
            <a:r>
              <a:rPr lang="fr-FR" sz="2000" dirty="0" err="1"/>
              <a:t>based</a:t>
            </a:r>
            <a:r>
              <a:rPr lang="fr-FR" sz="2000" dirty="0"/>
              <a:t> on data input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061309" y="6485501"/>
            <a:ext cx="311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/#explore</a:t>
            </a:r>
          </a:p>
        </p:txBody>
      </p:sp>
    </p:spTree>
    <p:extLst>
      <p:ext uri="{BB962C8B-B14F-4D97-AF65-F5344CB8AC3E}">
        <p14:creationId xmlns:p14="http://schemas.microsoft.com/office/powerpoint/2010/main" val="146468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mmal, grass, outdoor, lion&#10;&#10;Description automatically generated">
            <a:extLst>
              <a:ext uri="{FF2B5EF4-FFF2-40B4-BE49-F238E27FC236}">
                <a16:creationId xmlns:a16="http://schemas.microsoft.com/office/drawing/2014/main" id="{8EE9552E-5E1E-5D44-A32D-308A19FF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63" y="676124"/>
            <a:ext cx="4178299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446A1-CDF4-784C-8956-BF5785DD29C1}"/>
              </a:ext>
            </a:extLst>
          </p:cNvPr>
          <p:cNvSpPr txBox="1"/>
          <p:nvPr/>
        </p:nvSpPr>
        <p:spPr>
          <a:xfrm>
            <a:off x="2531327" y="6367346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Scatterplot</a:t>
            </a:r>
          </a:p>
        </p:txBody>
      </p:sp>
    </p:spTree>
    <p:extLst>
      <p:ext uri="{BB962C8B-B14F-4D97-AF65-F5344CB8AC3E}">
        <p14:creationId xmlns:p14="http://schemas.microsoft.com/office/powerpoint/2010/main" val="3378925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6689</TotalTime>
  <Words>758</Words>
  <Application>Microsoft Macintosh PowerPoint</Application>
  <PresentationFormat>Widescreen</PresentationFormat>
  <Paragraphs>229</Paragraphs>
  <Slides>70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Holtz</dc:creator>
  <cp:lastModifiedBy>Yan Holtz</cp:lastModifiedBy>
  <cp:revision>17</cp:revision>
  <dcterms:created xsi:type="dcterms:W3CDTF">2020-12-14T09:54:30Z</dcterms:created>
  <dcterms:modified xsi:type="dcterms:W3CDTF">2021-09-29T07:02:56Z</dcterms:modified>
</cp:coreProperties>
</file>